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</p:sldMasterIdLst>
  <p:notesMasterIdLst>
    <p:notesMasterId r:id="rId10"/>
  </p:notesMasterIdLst>
  <p:handoutMasterIdLst>
    <p:handoutMasterId r:id="rId11"/>
  </p:handoutMasterIdLst>
  <p:sldIdLst>
    <p:sldId id="258" r:id="rId5"/>
    <p:sldId id="263" r:id="rId6"/>
    <p:sldId id="260" r:id="rId7"/>
    <p:sldId id="264" r:id="rId8"/>
    <p:sldId id="262" r:id="rId9"/>
  </p:sldIdLst>
  <p:sldSz cx="9144000" cy="6858000" type="screen4x3"/>
  <p:notesSz cx="6858000" cy="9144000"/>
  <p:defaultTextStyle>
    <a:defPPr>
      <a:defRPr lang="nn-NO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BE4F19"/>
    <a:srgbClr val="C86329"/>
    <a:srgbClr val="AD4919"/>
    <a:srgbClr val="FFFFFF"/>
    <a:srgbClr val="E0E1DD"/>
    <a:srgbClr val="EDEDED"/>
    <a:srgbClr val="F2F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Objects="1">
      <p:cViewPr varScale="1">
        <p:scale>
          <a:sx n="130" d="100"/>
          <a:sy n="130" d="100"/>
        </p:scale>
        <p:origin x="82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dfs01.od.local\grafdat\GrafOD\OD-2020\Prod-tall\Prod_data_pressemelding-2020-0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odfs01.od.local\grafdat\GrafOD\OD-2020\Prod-tall\Prod_data_pressemelding-2020-07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odfs01.od.local\grafdat\GrafOD\OD-2020\Prod-tall\Prod_data_pressemelding-2020-0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536777730369914E-2"/>
          <c:y val="0.14772383362793937"/>
          <c:w val="0.87342172147902863"/>
          <c:h val="0.691598648126837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56E0-4233-B04E-A937A3778FFB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56E0-4233-B04E-A937A3778FFB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56E0-4233-B04E-A937A3778FFB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56E0-4233-B04E-A937A3778FFB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56E0-4233-B04E-A937A3778FFB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56E0-4233-B04E-A937A3778FFB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56E0-4233-B04E-A937A3778FF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56E0-4233-B04E-A937A3778FF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56E0-4233-B04E-A937A3778FF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56E0-4233-B04E-A937A3778FFB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56E0-4233-B04E-A937A3778FFB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56E0-4233-B04E-A937A3778FFB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1.652443870967742</c:v>
                </c:pt>
                <c:pt idx="1">
                  <c:v>1.7601155172413794</c:v>
                </c:pt>
                <c:pt idx="2">
                  <c:v>1.7072277419354838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1.7388806451612904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6E0-4233-B04E-A937A377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622481136"/>
        <c:axId val="622483096"/>
      </c:barChart>
      <c:lineChart>
        <c:grouping val="standard"/>
        <c:varyColors val="0"/>
        <c:ser>
          <c:idx val="0"/>
          <c:order val="1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 w="66675">
              <a:noFill/>
              <a:prstDash val="sysDot"/>
            </a:ln>
            <a:effectLst>
              <a:outerShdw sx="1000" sy="1000" algn="tl" rotWithShape="0">
                <a:prstClr val="black"/>
              </a:outerShdw>
            </a:effectLst>
          </c:spPr>
          <c:marker>
            <c:symbol val="diamond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  <a:effectLst>
                <a:outerShdw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dag'!$C$20:$C$31</c:f>
              <c:numCache>
                <c:formatCode>0.000</c:formatCode>
                <c:ptCount val="12"/>
                <c:pt idx="0">
                  <c:v>1.653626188064516</c:v>
                </c:pt>
                <c:pt idx="1">
                  <c:v>1.7607215262068965</c:v>
                </c:pt>
                <c:pt idx="2">
                  <c:v>1.7067091212903223</c:v>
                </c:pt>
                <c:pt idx="3">
                  <c:v>1.7508102989553014</c:v>
                </c:pt>
                <c:pt idx="4">
                  <c:v>1.723509894240904</c:v>
                </c:pt>
                <c:pt idx="5">
                  <c:v>1.6090000000000002</c:v>
                </c:pt>
                <c:pt idx="6">
                  <c:v>1.7250000000000003</c:v>
                </c:pt>
                <c:pt idx="7">
                  <c:v>1.7250000000000003</c:v>
                </c:pt>
                <c:pt idx="8">
                  <c:v>1.7250000000000001</c:v>
                </c:pt>
                <c:pt idx="9">
                  <c:v>1.7250000000000003</c:v>
                </c:pt>
                <c:pt idx="10">
                  <c:v>1.7250000000000001</c:v>
                </c:pt>
                <c:pt idx="11">
                  <c:v>1.7250000000000003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6E0-4233-B04E-A937A3778FFB}"/>
            </c:ext>
          </c:extLst>
        </c:ser>
        <c:ser>
          <c:idx val="2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 w="66675">
              <a:noFill/>
              <a:prstDash val="solid"/>
            </a:ln>
            <a:effectLst>
              <a:outerShdw blurRad="50800" dist="38100" dir="2700000" sx="1000" sy="1000" algn="tl" rotWithShape="0">
                <a:prstClr val="black"/>
              </a:outerShdw>
            </a:effectLst>
          </c:spPr>
          <c:marker>
            <c:symbol val="circle"/>
            <c:size val="8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sx="1000" sy="1000" algn="tl" rotWithShape="0">
                  <a:prstClr val="black"/>
                </a:outerShdw>
              </a:effectLst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dag'!$D$8:$D$19</c:f>
              <c:numCache>
                <c:formatCode>0.000</c:formatCode>
                <c:ptCount val="12"/>
                <c:pt idx="0">
                  <c:v>1.4609032258064518</c:v>
                </c:pt>
                <c:pt idx="1">
                  <c:v>1.3887421428571429</c:v>
                </c:pt>
                <c:pt idx="2">
                  <c:v>1.3896841935483872</c:v>
                </c:pt>
                <c:pt idx="3">
                  <c:v>1.3689136666666668</c:v>
                </c:pt>
                <c:pt idx="4">
                  <c:v>1.2598261290322579</c:v>
                </c:pt>
                <c:pt idx="5">
                  <c:v>1.0577683333333332</c:v>
                </c:pt>
                <c:pt idx="6">
                  <c:v>1.362292258064516</c:v>
                </c:pt>
                <c:pt idx="7">
                  <c:v>1.3669590322580647</c:v>
                </c:pt>
                <c:pt idx="8">
                  <c:v>1.3112553333333332</c:v>
                </c:pt>
                <c:pt idx="9">
                  <c:v>1.4852516129032258</c:v>
                </c:pt>
                <c:pt idx="10">
                  <c:v>1.6850910000000001</c:v>
                </c:pt>
                <c:pt idx="11">
                  <c:v>1.7551129032258066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56E0-4233-B04E-A937A3778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81136"/>
        <c:axId val="622483096"/>
      </c:lineChart>
      <c:dateAx>
        <c:axId val="622481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nb-NO"/>
          </a:p>
        </c:txPr>
        <c:crossAx val="622483096"/>
        <c:crosses val="autoZero"/>
        <c:auto val="1"/>
        <c:lblOffset val="100"/>
        <c:baseTimeUnit val="months"/>
      </c:dateAx>
      <c:valAx>
        <c:axId val="62248309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200"/>
                  <a:t>Mill. bbl/day </a:t>
                </a:r>
              </a:p>
            </c:rich>
          </c:tx>
          <c:layout>
            <c:manualLayout>
              <c:xMode val="edge"/>
              <c:yMode val="edge"/>
              <c:x val="1.7739231153141338E-2"/>
              <c:y val="7.1391118245941923E-2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 i="0" baseline="0"/>
            </a:pPr>
            <a:endParaRPr lang="nb-NO"/>
          </a:p>
        </c:txPr>
        <c:crossAx val="622481136"/>
        <c:crosses val="autoZero"/>
        <c:crossBetween val="between"/>
        <c:minorUnit val="0.5"/>
      </c:valAx>
      <c:spPr>
        <a:noFill/>
        <a:ln w="12700" cmpd="sng">
          <a:solidFill>
            <a:schemeClr val="tx1"/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nb-N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nb-NO"/>
          </a:p>
        </c:txPr>
      </c:legendEntry>
      <c:layout>
        <c:manualLayout>
          <c:xMode val="edge"/>
          <c:yMode val="edge"/>
          <c:x val="0.20790615291303224"/>
          <c:y val="0.92192760981305255"/>
          <c:w val="0.58418758672855298"/>
          <c:h val="4.8466654333719758E-2"/>
        </c:manualLayout>
      </c:layout>
      <c:overlay val="0"/>
      <c:spPr>
        <a:solidFill>
          <a:schemeClr val="bg1"/>
        </a:solidFill>
        <a:ln>
          <a:noFill/>
        </a:ln>
        <a:effectLst>
          <a:outerShdw sx="1000" sy="1000" algn="tl" rotWithShape="0">
            <a:prstClr val="black"/>
          </a:outerShdw>
        </a:effectLst>
      </c:spPr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4669647775509"/>
          <c:y val="0.12446411555243493"/>
          <c:w val="0.87456037084039651"/>
          <c:h val="0.725780118632747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'produksjonsdata-Sm3'!$C$2:$D$2</c:f>
              <c:strCache>
                <c:ptCount val="1"/>
                <c:pt idx="0">
                  <c:v>Oil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1-466E-46EF-8B6D-5064FB1D78AA}"/>
              </c:ext>
            </c:extLst>
          </c:dPt>
          <c:dPt>
            <c:idx val="1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3-466E-46EF-8B6D-5064FB1D78AA}"/>
              </c:ext>
            </c:extLst>
          </c:dPt>
          <c:dPt>
            <c:idx val="2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5-466E-46EF-8B6D-5064FB1D78AA}"/>
              </c:ext>
            </c:extLst>
          </c:dPt>
          <c:dPt>
            <c:idx val="3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7-466E-46EF-8B6D-5064FB1D78AA}"/>
              </c:ext>
            </c:extLst>
          </c:dPt>
          <c:dPt>
            <c:idx val="4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9-466E-46EF-8B6D-5064FB1D78AA}"/>
              </c:ext>
            </c:extLst>
          </c:dPt>
          <c:dPt>
            <c:idx val="5"/>
            <c:invertIfNegative val="0"/>
            <c:bubble3D val="0"/>
            <c:spPr>
              <a:solidFill>
                <a:srgbClr val="38A80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0" h="0"/>
              </a:sp3d>
            </c:spPr>
            <c:extLst>
              <c:ext xmlns:c16="http://schemas.microsoft.com/office/drawing/2014/chart" uri="{C3380CC4-5D6E-409C-BE32-E72D297353CC}">
                <c16:uniqueId val="{0000000B-466E-46EF-8B6D-5064FB1D78A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466E-46EF-8B6D-5064FB1D78A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466E-46EF-8B6D-5064FB1D78A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66E-46EF-8B6D-5064FB1D78A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66E-46EF-8B6D-5064FB1D78AA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66E-46EF-8B6D-5064FB1D78AA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466E-46EF-8B6D-5064FB1D78AA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dag'!$D$20:$D$31</c:f>
              <c:numCache>
                <c:formatCode>0.000</c:formatCode>
                <c:ptCount val="12"/>
                <c:pt idx="0">
                  <c:v>1.652443870967742</c:v>
                </c:pt>
                <c:pt idx="1">
                  <c:v>1.7601155172413794</c:v>
                </c:pt>
                <c:pt idx="2">
                  <c:v>1.7072277419354838</c:v>
                </c:pt>
                <c:pt idx="3">
                  <c:v>1.7614096666666665</c:v>
                </c:pt>
                <c:pt idx="4">
                  <c:v>1.7534896774193547</c:v>
                </c:pt>
                <c:pt idx="5">
                  <c:v>1.542937</c:v>
                </c:pt>
                <c:pt idx="6">
                  <c:v>1.7388806451612904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66E-46EF-8B6D-5064FB1D78AA}"/>
            </c:ext>
          </c:extLst>
        </c:ser>
        <c:ser>
          <c:idx val="1"/>
          <c:order val="1"/>
          <c:tx>
            <c:strRef>
              <c:f>'produksjonsdata-Sm3'!$E$2</c:f>
              <c:strCache>
                <c:ptCount val="1"/>
                <c:pt idx="0">
                  <c:v>Condensate </c:v>
                </c:pt>
              </c:strCache>
            </c:strRef>
          </c:tx>
          <c:spPr>
            <a:pattFill prst="smCheck">
              <a:fgClr>
                <a:srgbClr val="FF00FF"/>
              </a:fgClr>
              <a:bgClr>
                <a:schemeClr val="bg1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dag'!$E$20:$E$31</c:f>
              <c:numCache>
                <c:formatCode>0.000</c:formatCode>
                <c:ptCount val="12"/>
                <c:pt idx="0">
                  <c:v>2.9420967741935481E-2</c:v>
                </c:pt>
                <c:pt idx="1">
                  <c:v>2.9497931034482762E-2</c:v>
                </c:pt>
                <c:pt idx="2">
                  <c:v>2.8000645161290326E-2</c:v>
                </c:pt>
                <c:pt idx="3">
                  <c:v>2.8305000000000004E-2</c:v>
                </c:pt>
                <c:pt idx="4">
                  <c:v>2.1507741935483871E-2</c:v>
                </c:pt>
                <c:pt idx="5">
                  <c:v>1.6983000000000002E-2</c:v>
                </c:pt>
                <c:pt idx="6">
                  <c:v>2.6783225806451615E-2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466E-46EF-8B6D-5064FB1D78AA}"/>
            </c:ext>
          </c:extLst>
        </c:ser>
        <c:ser>
          <c:idx val="2"/>
          <c:order val="2"/>
          <c:tx>
            <c:strRef>
              <c:f>'produksjonsdata-Sm3'!$F$5</c:f>
              <c:strCache>
                <c:ptCount val="1"/>
                <c:pt idx="0">
                  <c:v>NGL</c:v>
                </c:pt>
              </c:strCache>
            </c:strRef>
          </c:tx>
          <c:spPr>
            <a:pattFill prst="wdUpDiag">
              <a:fgClr>
                <a:srgbClr val="FFFF00"/>
              </a:fgClr>
              <a:bgClr>
                <a:srgbClr val="002060"/>
              </a:bgClr>
            </a:patt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invertIfNegative val="0"/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dag'!$F$20:$F$31</c:f>
              <c:numCache>
                <c:formatCode>0.000</c:formatCode>
                <c:ptCount val="12"/>
                <c:pt idx="0">
                  <c:v>0.29420967741935483</c:v>
                </c:pt>
                <c:pt idx="1">
                  <c:v>0.31146344827586203</c:v>
                </c:pt>
                <c:pt idx="2">
                  <c:v>0.32200741935483868</c:v>
                </c:pt>
                <c:pt idx="3">
                  <c:v>0.30233933333333335</c:v>
                </c:pt>
                <c:pt idx="4">
                  <c:v>0.26133935483870968</c:v>
                </c:pt>
                <c:pt idx="5">
                  <c:v>0.29730733333333331</c:v>
                </c:pt>
                <c:pt idx="6">
                  <c:v>0.29644161290322585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66E-46EF-8B6D-5064FB1D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622478392"/>
        <c:axId val="622483880"/>
      </c:barChart>
      <c:lineChart>
        <c:grouping val="standard"/>
        <c:varyColors val="0"/>
        <c:ser>
          <c:idx val="4"/>
          <c:order val="3"/>
          <c:tx>
            <c:strRef>
              <c:f>'produksjonsdata-Sm3'!$A$52</c:f>
              <c:strCache>
                <c:ptCount val="1"/>
                <c:pt idx="0">
                  <c:v>Quota</c:v>
                </c:pt>
              </c:strCache>
            </c:strRef>
          </c:tx>
          <c:spPr>
            <a:ln>
              <a:noFill/>
              <a:prstDash val="sysDash"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8064A2">
                    <a:shade val="95000"/>
                    <a:satMod val="105000"/>
                  </a:srgbClr>
                </a:solidFill>
              </a:ln>
            </c:spPr>
          </c:marker>
          <c:val>
            <c:numRef>
              <c:f>'produksjonsdata-per dag'!$M$20:$M$31</c:f>
              <c:numCache>
                <c:formatCode>0.000</c:formatCode>
                <c:ptCount val="12"/>
                <c:pt idx="0">
                  <c:v>2.0019798450122579</c:v>
                </c:pt>
                <c:pt idx="1">
                  <c:v>2.1067280084548274</c:v>
                </c:pt>
                <c:pt idx="2">
                  <c:v>2.0456766864374192</c:v>
                </c:pt>
                <c:pt idx="3">
                  <c:v>2.0635157718096346</c:v>
                </c:pt>
                <c:pt idx="4">
                  <c:v>1.9955923702344522</c:v>
                </c:pt>
                <c:pt idx="5">
                  <c:v>1.9384240529956669</c:v>
                </c:pt>
                <c:pt idx="6">
                  <c:v>2.041835755180323</c:v>
                </c:pt>
                <c:pt idx="7">
                  <c:v>2.0188596890364519</c:v>
                </c:pt>
                <c:pt idx="8">
                  <c:v>2.0499483873513333</c:v>
                </c:pt>
                <c:pt idx="9">
                  <c:v>2.0632178752648391</c:v>
                </c:pt>
                <c:pt idx="10">
                  <c:v>2.0754347391790002</c:v>
                </c:pt>
                <c:pt idx="11">
                  <c:v>2.0828862430512904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66E-46EF-8B6D-5064FB1D78AA}"/>
            </c:ext>
          </c:extLst>
        </c:ser>
        <c:ser>
          <c:idx val="3"/>
          <c:order val="4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  <a:effectLst/>
          </c:spPr>
          <c:marker>
            <c:symbol val="circle"/>
            <c:size val="9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val>
            <c:numRef>
              <c:f>'produksjonsdata-per dag'!$G$8:$G$19</c:f>
              <c:numCache>
                <c:formatCode>0.000</c:formatCode>
                <c:ptCount val="12"/>
                <c:pt idx="0">
                  <c:v>1.8202448387096775</c:v>
                </c:pt>
                <c:pt idx="1">
                  <c:v>1.7463735714285717</c:v>
                </c:pt>
                <c:pt idx="2">
                  <c:v>1.7555187096774194</c:v>
                </c:pt>
                <c:pt idx="3">
                  <c:v>1.7192666666666665</c:v>
                </c:pt>
                <c:pt idx="4">
                  <c:v>1.5885293548387098</c:v>
                </c:pt>
                <c:pt idx="5">
                  <c:v>1.3980573333333333</c:v>
                </c:pt>
                <c:pt idx="6">
                  <c:v>1.7155467741935484</c:v>
                </c:pt>
                <c:pt idx="7">
                  <c:v>1.6631977419354838</c:v>
                </c:pt>
                <c:pt idx="8">
                  <c:v>1.5714516666666667</c:v>
                </c:pt>
                <c:pt idx="9">
                  <c:v>1.7904180645161292</c:v>
                </c:pt>
                <c:pt idx="10">
                  <c:v>1.9849143333333334</c:v>
                </c:pt>
                <c:pt idx="11">
                  <c:v>2.0744825806451614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66E-46EF-8B6D-5064FB1D78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478392"/>
        <c:axId val="622483880"/>
      </c:lineChart>
      <c:dateAx>
        <c:axId val="622478392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622483880"/>
        <c:crosses val="autoZero"/>
        <c:auto val="0"/>
        <c:lblOffset val="100"/>
        <c:baseTimeUnit val="months"/>
      </c:dateAx>
      <c:valAx>
        <c:axId val="6224838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/>
            </a:pPr>
            <a:endParaRPr lang="nb-NO"/>
          </a:p>
        </c:txPr>
        <c:crossAx val="622478392"/>
        <c:crosses val="autoZero"/>
        <c:crossBetween val="between"/>
        <c:minorUnit val="0.5"/>
      </c:valAx>
      <c:spPr>
        <a:ln w="12700">
          <a:solidFill>
            <a:srgbClr val="00206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706787485407594"/>
          <c:y val="0.93038639148540359"/>
          <c:w val="0.61767691283656156"/>
          <c:h val="4.8466654333719723E-2"/>
        </c:manualLayout>
      </c:layout>
      <c:overlay val="0"/>
      <c:spPr>
        <a:solidFill>
          <a:sysClr val="window" lastClr="FFFFFF"/>
        </a:solidFill>
        <a:ln>
          <a:noFill/>
        </a:ln>
        <a:effectLst>
          <a:outerShdw dist="38100" sx="1000" sy="1000" algn="tl" rotWithShape="0">
            <a:sysClr val="window" lastClr="FFFFFF">
              <a:lumMod val="50000"/>
            </a:sysClr>
          </a:outerShdw>
        </a:effectLst>
      </c:spPr>
      <c:txPr>
        <a:bodyPr/>
        <a:lstStyle/>
        <a:p>
          <a:pPr>
            <a:defRPr sz="1400" b="1" i="0" baseline="0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560670903793"/>
          <c:y val="0.12740242482206909"/>
          <c:w val="0.87594162560723265"/>
          <c:h val="0.72673983972255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'produksjonsdata-Sm3'!$A$50</c:f>
              <c:strCache>
                <c:ptCount val="1"/>
                <c:pt idx="0">
                  <c:v>Daily production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0DE1-48FF-8663-EEE824B5241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0DE1-48FF-8663-EEE824B5241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0DE1-48FF-8663-EEE824B52410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0DE1-48FF-8663-EEE824B5241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0DE1-48FF-8663-EEE824B5241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0DE1-48FF-8663-EEE824B52410}"/>
              </c:ext>
            </c:extLst>
          </c:dPt>
          <c:dPt>
            <c:idx val="6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D-0DE1-48FF-8663-EEE824B52410}"/>
              </c:ext>
            </c:extLst>
          </c:dPt>
          <c:dPt>
            <c:idx val="7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0F-0DE1-48FF-8663-EEE824B52410}"/>
              </c:ext>
            </c:extLst>
          </c:dPt>
          <c:dPt>
            <c:idx val="8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1-0DE1-48FF-8663-EEE824B52410}"/>
              </c:ext>
            </c:extLst>
          </c:dPt>
          <c:dPt>
            <c:idx val="9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3-0DE1-48FF-8663-EEE824B52410}"/>
              </c:ext>
            </c:extLst>
          </c:dPt>
          <c:dPt>
            <c:idx val="10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5-0DE1-48FF-8663-EEE824B52410}"/>
              </c:ext>
            </c:extLst>
          </c:dPt>
          <c:dPt>
            <c:idx val="11"/>
            <c:invertIfNegative val="0"/>
            <c:bubble3D val="0"/>
            <c:spPr>
              <a:solidFill>
                <a:srgbClr val="FF7C80"/>
              </a:solidFill>
            </c:spPr>
            <c:extLst>
              <c:ext xmlns:c16="http://schemas.microsoft.com/office/drawing/2014/chart" uri="{C3380CC4-5D6E-409C-BE32-E72D297353CC}">
                <c16:uniqueId val="{00000017-0DE1-48FF-8663-EEE824B52410}"/>
              </c:ext>
            </c:extLst>
          </c:dPt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dag'!$I$20:$I$31</c:f>
              <c:numCache>
                <c:formatCode>0.000</c:formatCode>
                <c:ptCount val="12"/>
                <c:pt idx="0">
                  <c:v>338.12903225806451</c:v>
                </c:pt>
                <c:pt idx="1">
                  <c:v>340.72413793103448</c:v>
                </c:pt>
                <c:pt idx="2">
                  <c:v>345.67741935483872</c:v>
                </c:pt>
                <c:pt idx="3">
                  <c:v>302.8</c:v>
                </c:pt>
                <c:pt idx="4">
                  <c:v>264.22580645161293</c:v>
                </c:pt>
                <c:pt idx="5">
                  <c:v>279.66666666666669</c:v>
                </c:pt>
                <c:pt idx="6">
                  <c:v>305.64516129032256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0DE1-48FF-8663-EEE824B52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-25"/>
        <c:axId val="461177136"/>
        <c:axId val="461181056"/>
      </c:barChart>
      <c:lineChart>
        <c:grouping val="standard"/>
        <c:varyColors val="0"/>
        <c:ser>
          <c:idx val="2"/>
          <c:order val="1"/>
          <c:tx>
            <c:strRef>
              <c:f>'produksjonsdata-Sm3'!$A$62</c:f>
              <c:strCache>
                <c:ptCount val="1"/>
                <c:pt idx="0">
                  <c:v>Forecast </c:v>
                </c:pt>
              </c:strCache>
            </c:strRef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dag'!$H$20:$H$31</c:f>
              <c:numCache>
                <c:formatCode>0.000</c:formatCode>
                <c:ptCount val="12"/>
                <c:pt idx="0">
                  <c:v>342.89789631617793</c:v>
                </c:pt>
                <c:pt idx="1">
                  <c:v>341.17528336909209</c:v>
                </c:pt>
                <c:pt idx="2">
                  <c:v>336.69516621946963</c:v>
                </c:pt>
                <c:pt idx="3">
                  <c:v>312.32748687227598</c:v>
                </c:pt>
                <c:pt idx="4">
                  <c:v>290.54171629137568</c:v>
                </c:pt>
                <c:pt idx="5">
                  <c:v>313.00290652186402</c:v>
                </c:pt>
                <c:pt idx="6">
                  <c:v>310.12414916061681</c:v>
                </c:pt>
                <c:pt idx="7">
                  <c:v>298.37696641969899</c:v>
                </c:pt>
                <c:pt idx="8">
                  <c:v>308.55092483471526</c:v>
                </c:pt>
                <c:pt idx="9">
                  <c:v>331.69124207368515</c:v>
                </c:pt>
                <c:pt idx="10">
                  <c:v>336.65309606588386</c:v>
                </c:pt>
                <c:pt idx="11">
                  <c:v>336.39446952095915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0DE1-48FF-8663-EEE824B52410}"/>
            </c:ext>
          </c:extLst>
        </c:ser>
        <c:ser>
          <c:idx val="1"/>
          <c:order val="2"/>
          <c:tx>
            <c:strRef>
              <c:f>'produksjonsdata-Sm3'!$A$54</c:f>
              <c:strCache>
                <c:ptCount val="1"/>
                <c:pt idx="0">
                  <c:v>Daily production 2019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2">
                  <a:lumMod val="60000"/>
                  <a:lumOff val="40000"/>
                </a:schemeClr>
              </a:solidFill>
            </c:spPr>
          </c:marker>
          <c:cat>
            <c:numRef>
              <c:f>'produksjonsdata-Sm3'!$B$20:$B$31</c:f>
              <c:numCache>
                <c:formatCode>mmm\-yy</c:formatCode>
                <c:ptCount val="12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</c:numCache>
            </c:numRef>
          </c:cat>
          <c:val>
            <c:numRef>
              <c:f>'produksjonsdata-per dag'!$I$8:$I$19</c:f>
              <c:numCache>
                <c:formatCode>0.000</c:formatCode>
                <c:ptCount val="12"/>
                <c:pt idx="0">
                  <c:v>359.67741935483872</c:v>
                </c:pt>
                <c:pt idx="1">
                  <c:v>361.5</c:v>
                </c:pt>
                <c:pt idx="2">
                  <c:v>351.54838709677421</c:v>
                </c:pt>
                <c:pt idx="3">
                  <c:v>336.53333333333336</c:v>
                </c:pt>
                <c:pt idx="4">
                  <c:v>314.35483870967744</c:v>
                </c:pt>
                <c:pt idx="5">
                  <c:v>311.2</c:v>
                </c:pt>
                <c:pt idx="6">
                  <c:v>308.96774193548384</c:v>
                </c:pt>
                <c:pt idx="7">
                  <c:v>263.96774193548384</c:v>
                </c:pt>
                <c:pt idx="8">
                  <c:v>197.53333333333333</c:v>
                </c:pt>
                <c:pt idx="9">
                  <c:v>299.96774193548384</c:v>
                </c:pt>
                <c:pt idx="10">
                  <c:v>334.63333333333333</c:v>
                </c:pt>
                <c:pt idx="11">
                  <c:v>346.90322580645159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0DE1-48FF-8663-EEE824B524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1177136"/>
        <c:axId val="461181056"/>
      </c:lineChart>
      <c:dateAx>
        <c:axId val="461177136"/>
        <c:scaling>
          <c:orientation val="minMax"/>
        </c:scaling>
        <c:delete val="0"/>
        <c:axPos val="b"/>
        <c:numFmt formatCode="[$-409]mmm;@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81056"/>
        <c:crosses val="autoZero"/>
        <c:auto val="1"/>
        <c:lblOffset val="100"/>
        <c:baseTimeUnit val="months"/>
      </c:dateAx>
      <c:valAx>
        <c:axId val="46118105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nb-NO"/>
          </a:p>
        </c:txPr>
        <c:crossAx val="461177136"/>
        <c:crosses val="autoZero"/>
        <c:crossBetween val="between"/>
        <c:minorUnit val="0.5"/>
      </c:valAx>
      <c:spPr>
        <a:ln w="12700">
          <a:solidFill>
            <a:sysClr val="windowText" lastClr="000000"/>
          </a:solidFill>
        </a:ln>
      </c:spPr>
    </c:plotArea>
    <c:legend>
      <c:legendPos val="b"/>
      <c:overlay val="0"/>
      <c:txPr>
        <a:bodyPr/>
        <a:lstStyle/>
        <a:p>
          <a:pPr>
            <a:defRPr sz="1400" b="1"/>
          </a:pPr>
          <a:endParaRPr lang="nb-NO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0.54366</cdr:x>
      <cdr:y>0.34916</cdr:y>
    </cdr:from>
    <cdr:to>
      <cdr:x>0.58887</cdr:x>
      <cdr:y>0.62143</cdr:y>
    </cdr:to>
    <cdr:sp macro="" textlink="">
      <cdr:nvSpPr>
        <cdr:cNvPr id="2" name="TekstSylinder 1"/>
        <cdr:cNvSpPr txBox="1"/>
      </cdr:nvSpPr>
      <cdr:spPr>
        <a:xfrm xmlns:a="http://schemas.openxmlformats.org/drawingml/2006/main" rot="16200000">
          <a:off x="3843999" y="2320623"/>
          <a:ext cx="1403784" cy="362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0.04892</cdr:x>
      <cdr:y>0.04793</cdr:y>
    </cdr:from>
    <cdr:to>
      <cdr:x>0.19053</cdr:x>
      <cdr:y>0.09101</cdr:y>
    </cdr:to>
    <cdr:sp macro="" textlink="">
      <cdr:nvSpPr>
        <cdr:cNvPr id="3" name="TekstSylinder 2"/>
        <cdr:cNvSpPr txBox="1"/>
      </cdr:nvSpPr>
      <cdr:spPr>
        <a:xfrm xmlns:a="http://schemas.openxmlformats.org/drawingml/2006/main">
          <a:off x="452854" y="286168"/>
          <a:ext cx="1310769" cy="257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bbl/day</a:t>
          </a:r>
        </a:p>
      </cdr:txBody>
    </cdr:sp>
  </cdr:relSizeAnchor>
  <cdr:relSizeAnchor xmlns:cdr="http://schemas.openxmlformats.org/drawingml/2006/chartDrawing">
    <cdr:from>
      <cdr:x>0.56066</cdr:x>
      <cdr:y>0.37681</cdr:y>
    </cdr:from>
    <cdr:to>
      <cdr:x>0.59907</cdr:x>
      <cdr:y>0.61258</cdr:y>
    </cdr:to>
    <cdr:sp macro="" textlink="">
      <cdr:nvSpPr>
        <cdr:cNvPr id="4" name="TekstSylinder 3"/>
        <cdr:cNvSpPr txBox="1"/>
      </cdr:nvSpPr>
      <cdr:spPr>
        <a:xfrm xmlns:a="http://schemas.openxmlformats.org/drawingml/2006/main" rot="16200000">
          <a:off x="4180662" y="2300059"/>
          <a:ext cx="1171427" cy="315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0.50012</cdr:x>
      <cdr:y>0.003</cdr:y>
    </cdr:from>
    <cdr:to>
      <cdr:x>0.50503</cdr:x>
      <cdr:y>0.04495</cdr:y>
    </cdr:to>
    <cdr:sp macro="" textlink="">
      <cdr:nvSpPr>
        <cdr:cNvPr id="2" name="TekstSylinder 1"/>
        <cdr:cNvSpPr txBox="1"/>
      </cdr:nvSpPr>
      <cdr:spPr>
        <a:xfrm xmlns:a="http://schemas.openxmlformats.org/drawingml/2006/main">
          <a:off x="4654644" y="17882"/>
          <a:ext cx="45719" cy="25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nb-NO" sz="1100"/>
        </a:p>
      </cdr:txBody>
    </cdr:sp>
  </cdr:relSizeAnchor>
  <cdr:relSizeAnchor xmlns:cdr="http://schemas.openxmlformats.org/drawingml/2006/chartDrawing">
    <cdr:from>
      <cdr:x>0.04807</cdr:x>
      <cdr:y>0.05118</cdr:y>
    </cdr:from>
    <cdr:to>
      <cdr:x>0.19339</cdr:x>
      <cdr:y>0.11439</cdr:y>
    </cdr:to>
    <cdr:sp macro="" textlink="">
      <cdr:nvSpPr>
        <cdr:cNvPr id="6" name="TekstSylinder 5"/>
        <cdr:cNvSpPr txBox="1"/>
      </cdr:nvSpPr>
      <cdr:spPr>
        <a:xfrm xmlns:a="http://schemas.openxmlformats.org/drawingml/2006/main">
          <a:off x="445402" y="305115"/>
          <a:ext cx="1346440" cy="376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200" b="1"/>
            <a:t>Mill. Sm³/day</a:t>
          </a:r>
        </a:p>
      </cdr:txBody>
    </cdr:sp>
  </cdr:relSizeAnchor>
  <cdr:relSizeAnchor xmlns:cdr="http://schemas.openxmlformats.org/drawingml/2006/chartDrawing">
    <cdr:from>
      <cdr:x>0.56718</cdr:x>
      <cdr:y>0.37622</cdr:y>
    </cdr:from>
    <cdr:to>
      <cdr:x>0.61117</cdr:x>
      <cdr:y>0.61294</cdr:y>
    </cdr:to>
    <cdr:sp macro="" textlink="">
      <cdr:nvSpPr>
        <cdr:cNvPr id="5" name="TekstSylinder 4"/>
        <cdr:cNvSpPr txBox="1"/>
      </cdr:nvSpPr>
      <cdr:spPr>
        <a:xfrm xmlns:a="http://schemas.openxmlformats.org/drawingml/2006/main" rot="16200000">
          <a:off x="4120239" y="2285403"/>
          <a:ext cx="1177999" cy="3516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nb-NO" sz="1600" dirty="0"/>
            <a:t>Preliminary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1A3D9C5C-E5C6-4A79-B330-5CDB5FF9FC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7370461-B6C3-4F2A-877D-8E3BC89043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29107E-D3FA-4CDB-9232-7CC0DC2A8F01}" type="datetime1">
              <a:rPr lang="en-GB"/>
              <a:pPr>
                <a:defRPr/>
              </a:pPr>
              <a:t>21/08/2020</a:t>
            </a:fld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E026B10-7C89-4EF6-9516-77283B6E0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6035164-CEA9-4448-B838-4C181A3691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5054497-5CD2-4B31-BC9E-22854E83A75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6B0632FB-C182-4993-9ADA-FF14463231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848CD4B-A610-4114-9AC0-88FEF8C300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2F7DDC-1575-41C1-A92D-7CDFE6F2D67F}" type="datetime1">
              <a:rPr lang="en-GB"/>
              <a:pPr>
                <a:defRPr/>
              </a:pPr>
              <a:t>21/08/2020</a:t>
            </a:fld>
            <a:endParaRPr lang="en-GB" dirty="0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7BAD0FE-B8FC-462F-8762-733D4264B8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E766DD3-771D-4FC4-8949-2994172E7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/>
              <a:t>Klikk</a:t>
            </a:r>
            <a:r>
              <a:rPr lang="en-GB" noProof="0" dirty="0"/>
              <a:t> for å </a:t>
            </a:r>
            <a:r>
              <a:rPr lang="en-GB" noProof="0" dirty="0" err="1"/>
              <a:t>redigere</a:t>
            </a:r>
            <a:r>
              <a:rPr lang="en-GB" noProof="0" dirty="0"/>
              <a:t> </a:t>
            </a:r>
            <a:r>
              <a:rPr lang="en-GB" noProof="0" dirty="0" err="1"/>
              <a:t>tekststiler</a:t>
            </a:r>
            <a:r>
              <a:rPr lang="en-GB" noProof="0" dirty="0"/>
              <a:t> i </a:t>
            </a:r>
            <a:r>
              <a:rPr lang="en-GB" noProof="0" dirty="0" err="1"/>
              <a:t>malen</a:t>
            </a:r>
            <a:endParaRPr lang="en-GB" noProof="0" dirty="0"/>
          </a:p>
          <a:p>
            <a:pPr lvl="1"/>
            <a:r>
              <a:rPr lang="en-GB" noProof="0" dirty="0"/>
              <a:t>Andre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2"/>
            <a:r>
              <a:rPr lang="en-GB" noProof="0" dirty="0" err="1"/>
              <a:t>Tredje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3"/>
            <a:r>
              <a:rPr lang="en-GB" noProof="0" dirty="0" err="1"/>
              <a:t>Fjerde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  <a:p>
            <a:pPr lvl="4"/>
            <a:r>
              <a:rPr lang="en-GB" noProof="0" dirty="0" err="1"/>
              <a:t>Femte</a:t>
            </a:r>
            <a:r>
              <a:rPr lang="en-GB" noProof="0" dirty="0"/>
              <a:t> </a:t>
            </a:r>
            <a:r>
              <a:rPr lang="en-GB" noProof="0" dirty="0" err="1"/>
              <a:t>nivå</a:t>
            </a:r>
            <a:endParaRPr lang="en-GB" noProof="0" dirty="0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FD898FA-15F9-43E7-8D35-D0203C1ED80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ABAEA80-D271-46FA-AD3B-6EAD365C6F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D630B74-9C74-4AED-B696-F6EDB8AAFE8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ssholder for lysbilde 1">
            <a:extLst>
              <a:ext uri="{FF2B5EF4-FFF2-40B4-BE49-F238E27FC236}">
                <a16:creationId xmlns:a16="http://schemas.microsoft.com/office/drawing/2014/main" id="{69D42884-8BA4-4688-8FC3-F5D2587DDA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Plassholder for notater 2">
            <a:extLst>
              <a:ext uri="{FF2B5EF4-FFF2-40B4-BE49-F238E27FC236}">
                <a16:creationId xmlns:a16="http://schemas.microsoft.com/office/drawing/2014/main" id="{9E3FC1CE-8578-4B0F-8FF3-C89BE76990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>
              <a:ea typeface="ＭＳ Ｐゴシック" panose="020B0600070205080204" pitchFamily="34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E7F883C-954B-4ACA-8E9B-315EECB72F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4905A5-D307-4F4A-B637-53C1B95FCBA2}" type="slidenum">
              <a:rPr lang="nb-NO"/>
              <a:pPr>
                <a:defRPr/>
              </a:pPr>
              <a:t>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78D16A77-0E2A-4EF7-9BF1-4DDCE9DFF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8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9F20C0C-1431-4833-9ADD-20519A821681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902A2C80-BE2B-401C-91AE-010067B578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E9611ED8-F9E6-443D-AE1A-528CA5476E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7032603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36B25313-A0AE-4B84-AA36-C86ADB25D7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26A499B9-7D95-4249-A622-79098B558A8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B427C567-5FBF-4557-AEE1-29E85AB379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7A3A12CB-6B25-45A2-AABF-3351715A931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1333546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5673B384-8B53-4A31-9071-0CDE807B4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 t="10612" r="7260"/>
          <a:stretch>
            <a:fillRect/>
          </a:stretch>
        </p:blipFill>
        <p:spPr bwMode="auto">
          <a:xfrm>
            <a:off x="0" y="2165350"/>
            <a:ext cx="9144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620AD128-171B-4EA3-A382-75D1A1FBF92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6912D28B-07BD-4280-AF75-BD2A3B0B93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7ABAC9B9-18AF-4FB4-A3F9-4DA850ACF1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794993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99C7AA23-6D31-4693-B20B-85787523D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b="3574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5A0FF62F-DF24-456C-A3E2-F02CF8D4ADFA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78ADF8E8-AEA7-4B33-8D69-5E3FC5987D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721E7270-B02F-4D36-8A17-68BBB5F00F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9751644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B2D612B0-D84E-4D0F-BC30-5CEF82EF3D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DED314F8-A61C-4DBB-AFEC-96B583495EA2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67E26F3F-AF33-4F58-B0A5-2F0141084C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7B58F19B-AC14-44AB-AE6C-FF5D0ED9B1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710889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D3BC26E-DE28-4F5B-9D63-7C39C542B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E79A17F4-9C22-48A7-BB42-88A383E4B505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A67B6055-B02C-4E07-8556-71ECFC2219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D73D260B-38E0-446B-AF28-622DAA4242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67630679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C54C2ABF-3075-43DD-B44D-748661F1A4A0}"/>
              </a:ext>
            </a:extLst>
          </p:cNvPr>
          <p:cNvSpPr/>
          <p:nvPr userDrawn="1"/>
        </p:nvSpPr>
        <p:spPr>
          <a:xfrm>
            <a:off x="0" y="2165350"/>
            <a:ext cx="9144000" cy="469265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sp>
        <p:nvSpPr>
          <p:cNvPr id="5" name="Rektangel 7">
            <a:extLst>
              <a:ext uri="{FF2B5EF4-FFF2-40B4-BE49-F238E27FC236}">
                <a16:creationId xmlns:a16="http://schemas.microsoft.com/office/drawing/2014/main" id="{F97BDC6B-27ED-4BD6-B1AB-BE00DAD05660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76F35912-EE20-4CC8-8837-5A21385111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37C1A633-8F08-4026-AE8D-7B0CC88F20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43120DB1-4ED5-4DDB-B04E-7FF8503D7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1749425"/>
            <a:ext cx="3203575" cy="365125"/>
          </a:xfrm>
        </p:spPr>
        <p:txBody>
          <a:bodyPr lIns="108000" tIns="36000" rIns="108000" bIns="36000" anchor="t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82409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4B63700-70BB-4386-9B76-8076FCFC9CBA}"/>
              </a:ext>
            </a:extLst>
          </p:cNvPr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sp>
        <p:nvSpPr>
          <p:cNvPr id="4" name="Rektangel 6">
            <a:extLst>
              <a:ext uri="{FF2B5EF4-FFF2-40B4-BE49-F238E27FC236}">
                <a16:creationId xmlns:a16="http://schemas.microsoft.com/office/drawing/2014/main" id="{1A17A035-FBF3-44E5-93E5-A2B3F30468A6}"/>
              </a:ext>
            </a:extLst>
          </p:cNvPr>
          <p:cNvSpPr/>
          <p:nvPr userDrawn="1"/>
        </p:nvSpPr>
        <p:spPr>
          <a:xfrm>
            <a:off x="0" y="2886075"/>
            <a:ext cx="9144000" cy="1700213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BD4F19"/>
              </a:solidFill>
            </a:endParaRPr>
          </a:p>
        </p:txBody>
      </p:sp>
      <p:pic>
        <p:nvPicPr>
          <p:cNvPr id="5" name="Picture 9" descr="vert_divider.png">
            <a:extLst>
              <a:ext uri="{FF2B5EF4-FFF2-40B4-BE49-F238E27FC236}">
                <a16:creationId xmlns:a16="http://schemas.microsoft.com/office/drawing/2014/main" id="{2F73E56B-EE39-4E0D-BFA2-DDB36D4273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86288"/>
            <a:ext cx="91440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NPD_logo_RGB_150dpi.png">
            <a:extLst>
              <a:ext uri="{FF2B5EF4-FFF2-40B4-BE49-F238E27FC236}">
                <a16:creationId xmlns:a16="http://schemas.microsoft.com/office/drawing/2014/main" id="{CC0947B3-01E6-4713-87C1-036E61A408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3259562"/>
            <a:ext cx="6334100" cy="82177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530622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37200" y="1260968"/>
            <a:ext cx="7869600" cy="4616304"/>
          </a:xfrm>
        </p:spPr>
        <p:txBody>
          <a:bodyPr/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9A6BF11-52D6-475E-B57D-EBD5E34C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58101-F216-481E-A91B-69ACE294CEC7}" type="datetime1">
              <a:rPr lang="en-GB"/>
              <a:pPr>
                <a:defRPr/>
              </a:pPr>
              <a:t>21/08/2020</a:t>
            </a:fld>
            <a:endParaRPr lang="en-GB" dirty="0"/>
          </a:p>
        </p:txBody>
      </p:sp>
      <p:sp>
        <p:nvSpPr>
          <p:cNvPr id="5" name="Plassholder for lysbildenummer 5">
            <a:extLst>
              <a:ext uri="{FF2B5EF4-FFF2-40B4-BE49-F238E27FC236}">
                <a16:creationId xmlns:a16="http://schemas.microsoft.com/office/drawing/2014/main" id="{2596AE04-EE2D-4C1F-ABF1-917E173C14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6678-C512-48D0-A6ED-D2E046EC0F6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Plassholder for bunntekst 6">
            <a:extLst>
              <a:ext uri="{FF2B5EF4-FFF2-40B4-BE49-F238E27FC236}">
                <a16:creationId xmlns:a16="http://schemas.microsoft.com/office/drawing/2014/main" id="{98E363D5-605A-4B4D-B60E-00B7F9EB1F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544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37200" y="1080000"/>
            <a:ext cx="3816000" cy="461630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90800" y="1080000"/>
            <a:ext cx="3816000" cy="461630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6438E18-125F-44B3-AF97-0C34FC62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4206B-EDB6-46AB-883A-C7356BC23305}" type="datetime1">
              <a:rPr lang="en-GB"/>
              <a:pPr>
                <a:defRPr/>
              </a:pPr>
              <a:t>21/08/2020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158320-3A2F-48C2-9F58-432C54976F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E1F6D-BB83-4E71-9468-631AD72C45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5555F398-BC1A-45B7-BA07-2B608CA5EFE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653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3" name="Plassholder for dato 3">
            <a:extLst>
              <a:ext uri="{FF2B5EF4-FFF2-40B4-BE49-F238E27FC236}">
                <a16:creationId xmlns:a16="http://schemas.microsoft.com/office/drawing/2014/main" id="{10F8DE8E-69EC-4C8B-A52C-058A7AC01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CECC2-BA69-407E-B727-A25C80F03A99}" type="datetime1">
              <a:rPr lang="en-GB"/>
              <a:pPr>
                <a:defRPr/>
              </a:pPr>
              <a:t>21/08/2020</a:t>
            </a:fld>
            <a:endParaRPr lang="en-GB" dirty="0"/>
          </a:p>
        </p:txBody>
      </p:sp>
      <p:sp>
        <p:nvSpPr>
          <p:cNvPr id="4" name="Plassholder for lysbildenummer 5">
            <a:extLst>
              <a:ext uri="{FF2B5EF4-FFF2-40B4-BE49-F238E27FC236}">
                <a16:creationId xmlns:a16="http://schemas.microsoft.com/office/drawing/2014/main" id="{8027441B-E8CE-4C50-8DC3-FD1BFF0BF1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2F358-BFC1-42B1-849B-72F1302120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Plassholder for bunntekst 5">
            <a:extLst>
              <a:ext uri="{FF2B5EF4-FFF2-40B4-BE49-F238E27FC236}">
                <a16:creationId xmlns:a16="http://schemas.microsoft.com/office/drawing/2014/main" id="{20889F51-8130-414A-8305-087C661BA7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285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4D5372F-9312-4F57-94CB-A54CA6A182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41"/>
          <a:stretch>
            <a:fillRect/>
          </a:stretch>
        </p:blipFill>
        <p:spPr bwMode="auto">
          <a:xfrm>
            <a:off x="-15875" y="0"/>
            <a:ext cx="5527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BECAAB8-8F01-4E90-80AC-563AE0133745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CE703C4B-99A4-4C72-B133-03DB42678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DE8428B2-3BC3-4AB7-B3CA-2CF881735D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30157027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C6E4E6C7-B7F2-42B4-9F26-DE9D1BB9CC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AA185-CEB0-459F-A790-6D9F9E8ADF54}" type="datetime1">
              <a:rPr lang="en-GB"/>
              <a:pPr>
                <a:defRPr/>
              </a:pPr>
              <a:t>21/08/2020</a:t>
            </a:fld>
            <a:endParaRPr lang="en-GB" dirty="0"/>
          </a:p>
        </p:txBody>
      </p:sp>
      <p:sp>
        <p:nvSpPr>
          <p:cNvPr id="3" name="Plassholder for lysbildenummer 5">
            <a:extLst>
              <a:ext uri="{FF2B5EF4-FFF2-40B4-BE49-F238E27FC236}">
                <a16:creationId xmlns:a16="http://schemas.microsoft.com/office/drawing/2014/main" id="{CBC63F05-E0EE-43C2-8E67-08260A6D0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C3AA9-A086-486C-9EB9-AF65C5A8B19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Plassholder for bunntekst 5">
            <a:extLst>
              <a:ext uri="{FF2B5EF4-FFF2-40B4-BE49-F238E27FC236}">
                <a16:creationId xmlns:a16="http://schemas.microsoft.com/office/drawing/2014/main" id="{01256881-9381-4B31-9808-E2714F3E682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866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78104E-03A9-42DA-9627-93FF6D0791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l" defTabSz="457200" rtl="0" eaLnBrk="1" fontAlgn="base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600" b="1" kern="1200" baseline="0">
                <a:solidFill>
                  <a:srgbClr val="BE4F19"/>
                </a:solidFill>
                <a:latin typeface="Calibri"/>
                <a:ea typeface="ＭＳ Ｐゴシック" charset="-128"/>
                <a:cs typeface="Calibri"/>
              </a:defRPr>
            </a:lvl1pPr>
            <a:lvl2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2pPr>
            <a:lvl3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3pPr>
            <a:lvl4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4pPr>
            <a:lvl5pPr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5pPr>
            <a:lvl6pPr marL="4572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6pPr>
            <a:lvl7pPr marL="9144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7pPr>
            <a:lvl8pPr marL="13716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8pPr>
            <a:lvl9pPr marL="1828800" algn="l" defTabSz="457200" rtl="0" eaLnBrk="1" fontAlgn="base" hangingPunct="1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BE4F19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dirty="0"/>
              <a:t>Find facts about the Norwegian continental shelf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ADA8398D-6A1C-4A6F-97FB-EFFF9239E21B}"/>
              </a:ext>
            </a:extLst>
          </p:cNvPr>
          <p:cNvSpPr/>
          <p:nvPr userDrawn="1"/>
        </p:nvSpPr>
        <p:spPr>
          <a:xfrm>
            <a:off x="-9525" y="1268413"/>
            <a:ext cx="9153525" cy="55895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b-NO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9253D55-32A0-44E5-953F-811CA0B13D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5940425" y="5253038"/>
            <a:ext cx="788988" cy="1133475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665BA9F-5BB1-4642-B3BB-1CEDBF4C3D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3875" y="1512888"/>
            <a:ext cx="1968500" cy="26289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BC2AD220-A82D-4E0E-9B26-DC93CF19CB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5288" y="1512888"/>
            <a:ext cx="3151187" cy="25923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8D43832-A795-4044-93A4-4177900D00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27450" y="1512888"/>
            <a:ext cx="3001963" cy="158273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FC8E0DBC-541C-41EE-977D-125A2071F59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95288" y="4292600"/>
            <a:ext cx="3159125" cy="209391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13E686A-27DF-4853-9804-6C86630AADD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27450" y="3284538"/>
            <a:ext cx="3001963" cy="1766887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967FBAC-5407-4254-9AB3-30F18CC8A0C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727450" y="5264150"/>
            <a:ext cx="2005013" cy="1122363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C77B706A-4343-441C-BE5B-660C4593AE1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894513" y="4351338"/>
            <a:ext cx="1422400" cy="2030412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9555B38-744A-4265-9B29-B3460FA6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6950" y="6356350"/>
            <a:ext cx="13255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AF968-2F0F-43EA-B04E-A122D2C1DE69}" type="datetime1">
              <a:rPr lang="en-GB"/>
              <a:pPr>
                <a:defRPr/>
              </a:pPr>
              <a:t>21/08/2020</a:t>
            </a:fld>
            <a:endParaRPr lang="en-GB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236E333-AA56-4ED5-B284-65469E800D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06950-85DE-4BA3-9970-FD3E53F3D3F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36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57FC70F5-6519-4731-BCA4-B942435FE9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9" r="11839"/>
          <a:stretch>
            <a:fillRect/>
          </a:stretch>
        </p:blipFill>
        <p:spPr bwMode="auto">
          <a:xfrm>
            <a:off x="0" y="0"/>
            <a:ext cx="5507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9F103FA8-AA1E-4956-8AE4-764F7DBEFE13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870CD7A6-4B2E-4A79-836E-F451A253DE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1D4E36A2-F95A-44EE-B006-628A72FDF5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911250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A8D499B1-3E38-4EC9-88C9-FA585D7F8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r="30977"/>
          <a:stretch>
            <a:fillRect/>
          </a:stretch>
        </p:blipFill>
        <p:spPr bwMode="auto">
          <a:xfrm>
            <a:off x="0" y="0"/>
            <a:ext cx="550703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09830E1D-6A83-4418-A19E-8E98134C1EC9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50B49DB2-8291-4C11-A430-758850768E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7232D407-AC8D-4C10-8F55-7AFE6590DB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3602005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2298172D-A14E-4F8D-A738-1FE390FA5C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b="1364"/>
          <a:stretch>
            <a:fillRect/>
          </a:stretch>
        </p:blipFill>
        <p:spPr bwMode="auto">
          <a:xfrm>
            <a:off x="0" y="0"/>
            <a:ext cx="550703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5F888F30-3A66-4439-8236-7C2D469D715F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5159357D-D05A-4CD6-A55C-AE54193547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D78E8AD7-B5E2-4BA0-BD7D-FAB98CFFD3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712527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side lodd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>
            <a:extLst>
              <a:ext uri="{FF2B5EF4-FFF2-40B4-BE49-F238E27FC236}">
                <a16:creationId xmlns:a16="http://schemas.microsoft.com/office/drawing/2014/main" id="{7AA9F059-95E1-426A-99F5-34FC9EB19CB2}"/>
              </a:ext>
            </a:extLst>
          </p:cNvPr>
          <p:cNvSpPr/>
          <p:nvPr userDrawn="1"/>
        </p:nvSpPr>
        <p:spPr>
          <a:xfrm>
            <a:off x="0" y="0"/>
            <a:ext cx="5511800" cy="6858000"/>
          </a:xfrm>
          <a:prstGeom prst="rect">
            <a:avLst/>
          </a:prstGeom>
          <a:solidFill>
            <a:srgbClr val="BD4F19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5" name="Rektangel 6">
            <a:extLst>
              <a:ext uri="{FF2B5EF4-FFF2-40B4-BE49-F238E27FC236}">
                <a16:creationId xmlns:a16="http://schemas.microsoft.com/office/drawing/2014/main" id="{DB335B24-3F55-4485-B964-BCE802910707}"/>
              </a:ext>
            </a:extLst>
          </p:cNvPr>
          <p:cNvSpPr/>
          <p:nvPr userDrawn="1"/>
        </p:nvSpPr>
        <p:spPr>
          <a:xfrm>
            <a:off x="5512419" y="0"/>
            <a:ext cx="3631581" cy="6858000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749937D3-C26E-4159-AA56-DD025B312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0"/>
            <a:ext cx="944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45F4602C-1A95-4051-9FC6-643296951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24202" y="2191927"/>
            <a:ext cx="3203715" cy="2288208"/>
          </a:xfrm>
        </p:spPr>
        <p:txBody>
          <a:bodyPr tIns="36000" bIns="36000">
            <a:normAutofit/>
          </a:bodyPr>
          <a:lstStyle>
            <a:lvl1pPr algn="l"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624513" y="4479754"/>
            <a:ext cx="3203575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  <p:sp>
        <p:nvSpPr>
          <p:cNvPr id="8" name="Plassholder for dato 13">
            <a:extLst>
              <a:ext uri="{FF2B5EF4-FFF2-40B4-BE49-F238E27FC236}">
                <a16:creationId xmlns:a16="http://schemas.microsoft.com/office/drawing/2014/main" id="{B088BB0A-88A1-4259-B643-558758769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4513" y="4959350"/>
            <a:ext cx="3203575" cy="365125"/>
          </a:xfrm>
        </p:spPr>
        <p:txBody>
          <a:bodyPr lIns="108000" tIns="36000" rIns="108000" bIns="36000" anchor="t" anchorCtr="0"/>
          <a:lstStyle>
            <a:lvl1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Plassholder for lysbildenummer 15">
            <a:extLst>
              <a:ext uri="{FF2B5EF4-FFF2-40B4-BE49-F238E27FC236}">
                <a16:creationId xmlns:a16="http://schemas.microsoft.com/office/drawing/2014/main" id="{33DF93C4-68D7-4923-B882-D6056B806C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B591-9D41-41DF-AB4E-1D79A98922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03812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64019CCE-07E3-4B05-952A-2E009924F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3"/>
          <a:stretch>
            <a:fillRect/>
          </a:stretch>
        </p:blipFill>
        <p:spPr bwMode="auto">
          <a:xfrm>
            <a:off x="0" y="2165350"/>
            <a:ext cx="914400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0086D0D0-36BE-4403-ABA3-EB655ABBE168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75BE28E0-7377-4AB3-8533-7D1F360016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C9499C0B-ADC6-48F7-96AB-9A2336D63D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24208481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0E41426C-42A5-4102-9721-27AAA755C8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DF97B94E-289F-4263-B468-5D2E983CE9FB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73AF1C72-42F7-4073-B360-CD6C734C90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F2041C31-4289-49F1-BAA1-62AE6F7040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2317191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side vannr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8">
            <a:extLst>
              <a:ext uri="{FF2B5EF4-FFF2-40B4-BE49-F238E27FC236}">
                <a16:creationId xmlns:a16="http://schemas.microsoft.com/office/drawing/2014/main" id="{F0EC7B9B-822E-43EB-B7A4-F1451B1112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5"/>
          <a:stretch>
            <a:fillRect/>
          </a:stretch>
        </p:blipFill>
        <p:spPr bwMode="auto">
          <a:xfrm>
            <a:off x="0" y="2165350"/>
            <a:ext cx="91440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7">
            <a:extLst>
              <a:ext uri="{FF2B5EF4-FFF2-40B4-BE49-F238E27FC236}">
                <a16:creationId xmlns:a16="http://schemas.microsoft.com/office/drawing/2014/main" id="{EA633951-9DB2-484E-BBD8-E6126D4FEF5B}"/>
              </a:ext>
            </a:extLst>
          </p:cNvPr>
          <p:cNvSpPr/>
          <p:nvPr userDrawn="1"/>
        </p:nvSpPr>
        <p:spPr>
          <a:xfrm>
            <a:off x="1" y="0"/>
            <a:ext cx="9144000" cy="2166012"/>
          </a:xfrm>
          <a:prstGeom prst="rect">
            <a:avLst/>
          </a:prstGeom>
          <a:solidFill>
            <a:srgbClr val="E0E1DD"/>
          </a:solidFill>
          <a:ln>
            <a:noFill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DDDEDD"/>
              </a:solidFill>
            </a:endParaRPr>
          </a:p>
        </p:txBody>
      </p:sp>
      <p:pic>
        <p:nvPicPr>
          <p:cNvPr id="6" name="Picture 9" descr="vert_divider.png">
            <a:extLst>
              <a:ext uri="{FF2B5EF4-FFF2-40B4-BE49-F238E27FC236}">
                <a16:creationId xmlns:a16="http://schemas.microsoft.com/office/drawing/2014/main" id="{368217C8-C34B-4692-A45E-41AAEAEAC5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5350"/>
            <a:ext cx="9144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PD_logo_RGB_150dpi.png">
            <a:extLst>
              <a:ext uri="{FF2B5EF4-FFF2-40B4-BE49-F238E27FC236}">
                <a16:creationId xmlns:a16="http://schemas.microsoft.com/office/drawing/2014/main" id="{74B2E31D-1822-4774-B523-1B8B72F92E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50" y="330200"/>
            <a:ext cx="16557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tel 1"/>
          <p:cNvSpPr>
            <a:spLocks noGrp="1"/>
          </p:cNvSpPr>
          <p:nvPr>
            <p:ph type="title"/>
          </p:nvPr>
        </p:nvSpPr>
        <p:spPr>
          <a:xfrm>
            <a:off x="457200" y="261228"/>
            <a:ext cx="6334100" cy="1044048"/>
          </a:xfrm>
        </p:spPr>
        <p:txBody>
          <a:bodyPr tIns="36000" bIns="36000">
            <a:normAutofit/>
          </a:bodyPr>
          <a:lstStyle>
            <a:lvl1pPr>
              <a:lnSpc>
                <a:spcPts val="3000"/>
              </a:lnSpc>
              <a:defRPr sz="2600" b="1">
                <a:solidFill>
                  <a:srgbClr val="BD4F19"/>
                </a:solidFill>
              </a:defRPr>
            </a:lvl1pPr>
          </a:lstStyle>
          <a:p>
            <a:r>
              <a:rPr lang="nb-NO" noProof="0"/>
              <a:t>Klikk for å redigere tittelstil</a:t>
            </a:r>
            <a:endParaRPr lang="en-GB" noProof="0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1300163"/>
            <a:ext cx="6334100" cy="308504"/>
          </a:xfrm>
        </p:spPr>
        <p:txBody>
          <a:bodyPr tIns="36000"/>
          <a:lstStyle>
            <a:lvl1pPr marL="0" indent="0" algn="l">
              <a:buNone/>
              <a:defRPr sz="1400">
                <a:solidFill>
                  <a:srgbClr val="61636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noProof="0"/>
              <a:t>Klikk for å redigere undertittelstil i malen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5656169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05805783-0FA9-4332-952D-4FCBA9596D3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36588" y="296863"/>
            <a:ext cx="78708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DB208310-A57E-435A-9A31-BCF3EE5BE7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36588" y="1262063"/>
            <a:ext cx="7870825" cy="46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180000" rIns="9144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/>
              <a:t>Klikk for å redigere tekststiler i malen</a:t>
            </a:r>
          </a:p>
          <a:p>
            <a:pPr lvl="1"/>
            <a:r>
              <a:rPr lang="en-GB" altLang="nb-NO"/>
              <a:t>Andre nivå</a:t>
            </a:r>
          </a:p>
          <a:p>
            <a:pPr lvl="2"/>
            <a:r>
              <a:rPr lang="en-GB" altLang="nb-NO"/>
              <a:t>Tredje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FCDC1A-3462-47C0-9AD0-CE815EA961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950" y="6356350"/>
            <a:ext cx="1323975" cy="365125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81F6A2-AC36-475D-A791-A3115AA7FE6F}" type="datetime1">
              <a:rPr lang="en-GB"/>
              <a:pPr>
                <a:defRPr/>
              </a:pPr>
              <a:t>21/08/2020</a:t>
            </a:fld>
            <a:endParaRPr lang="en-GB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42CAA70-058E-489C-B74E-6816F7C41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6588" y="6356350"/>
            <a:ext cx="3603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A73A2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70F752-4FC0-47F4-B26B-8BD466490D5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7131DCE-AB8E-41A4-B936-1DC2EE4E2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pic>
        <p:nvPicPr>
          <p:cNvPr id="1031" name="Picture 7" descr="NPD_logo_initials_RGB_150dpi.png">
            <a:extLst>
              <a:ext uri="{FF2B5EF4-FFF2-40B4-BE49-F238E27FC236}">
                <a16:creationId xmlns:a16="http://schemas.microsoft.com/office/drawing/2014/main" id="{FA8C2C2E-AE8A-413D-AB2D-67B6BE8F1BE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25" y="296863"/>
            <a:ext cx="4603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61" r:id="rId1"/>
    <p:sldLayoutId id="2147486562" r:id="rId2"/>
    <p:sldLayoutId id="2147486563" r:id="rId3"/>
    <p:sldLayoutId id="2147486564" r:id="rId4"/>
    <p:sldLayoutId id="2147486565" r:id="rId5"/>
    <p:sldLayoutId id="2147486566" r:id="rId6"/>
    <p:sldLayoutId id="2147486567" r:id="rId7"/>
    <p:sldLayoutId id="2147486568" r:id="rId8"/>
    <p:sldLayoutId id="2147486569" r:id="rId9"/>
    <p:sldLayoutId id="2147486570" r:id="rId10"/>
    <p:sldLayoutId id="2147486571" r:id="rId11"/>
    <p:sldLayoutId id="2147486572" r:id="rId12"/>
    <p:sldLayoutId id="2147486573" r:id="rId13"/>
    <p:sldLayoutId id="2147486574" r:id="rId14"/>
    <p:sldLayoutId id="2147486575" r:id="rId15"/>
    <p:sldLayoutId id="2147486576" r:id="rId16"/>
    <p:sldLayoutId id="2147486559" r:id="rId17"/>
    <p:sldLayoutId id="2147486560" r:id="rId18"/>
    <p:sldLayoutId id="2147486577" r:id="rId19"/>
    <p:sldLayoutId id="2147486578" r:id="rId20"/>
    <p:sldLayoutId id="2147486579" r:id="rId21"/>
  </p:sldLayoutIdLst>
  <p:hf hdr="0" dt="0"/>
  <p:txStyles>
    <p:titleStyle>
      <a:lvl1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 kern="1200">
          <a:solidFill>
            <a:srgbClr val="BE4F19"/>
          </a:solidFill>
          <a:latin typeface="Calibri"/>
          <a:ea typeface="ＭＳ Ｐゴシック" charset="-128"/>
          <a:cs typeface="Calibri"/>
        </a:defRPr>
      </a:lvl1pPr>
      <a:lvl2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2pPr>
      <a:lvl3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3pPr>
      <a:lvl4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4pPr>
      <a:lvl5pPr algn="l" defTabSz="457200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2600" b="1">
          <a:solidFill>
            <a:srgbClr val="BE4F19"/>
          </a:solidFill>
          <a:latin typeface="Calibri" charset="0"/>
          <a:ea typeface="ＭＳ Ｐゴシック" charset="-128"/>
          <a:cs typeface="Calibri" panose="020F0502020204030204" pitchFamily="34" charset="0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rgbClr val="BE4F19"/>
          </a:solidFill>
          <a:latin typeface="Calibri" charset="0"/>
          <a:ea typeface="ＭＳ Ｐゴシック" charset="-128"/>
        </a:defRPr>
      </a:lvl9pPr>
    </p:titleStyle>
    <p:bodyStyle>
      <a:lvl1pPr marL="179388" indent="-179388" algn="l" defTabSz="457200" rtl="0" eaLnBrk="0" fontAlgn="base" hangingPunct="0">
        <a:spcBef>
          <a:spcPts val="9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3952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611188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790575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4pPr>
      <a:lvl5pPr marL="971550" indent="-179388" algn="l" defTabSz="457200" rtl="0" eaLnBrk="0" fontAlgn="base" hangingPunct="0">
        <a:spcBef>
          <a:spcPts val="600"/>
        </a:spcBef>
        <a:spcAft>
          <a:spcPct val="0"/>
        </a:spcAft>
        <a:buClr>
          <a:srgbClr val="A73A2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alibri" pitchFamily="34" charset="0"/>
          <a:ea typeface="ＭＳ Ｐゴシック" charset="-128"/>
          <a:cs typeface="Calibri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2">
            <a:extLst>
              <a:ext uri="{FF2B5EF4-FFF2-40B4-BE49-F238E27FC236}">
                <a16:creationId xmlns:a16="http://schemas.microsoft.com/office/drawing/2014/main" id="{855C690E-C74D-4A8A-AAA6-5D0FCC17F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4513" y="2192338"/>
            <a:ext cx="3203575" cy="2287587"/>
          </a:xfrm>
        </p:spPr>
        <p:txBody>
          <a:bodyPr/>
          <a:lstStyle/>
          <a:p>
            <a:pPr eaLnBrk="1" hangingPunct="1"/>
            <a:r>
              <a:rPr lang="en-US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Monthly Production from NCS 2020 compared with prognosis and 2019</a:t>
            </a:r>
            <a:endParaRPr lang="en-GB" altLang="nb-NO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23555" name="Subtitle 23">
            <a:extLst>
              <a:ext uri="{FF2B5EF4-FFF2-40B4-BE49-F238E27FC236}">
                <a16:creationId xmlns:a16="http://schemas.microsoft.com/office/drawing/2014/main" id="{4D908D37-91F8-4765-9ADD-008BCEE9F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513" y="4479925"/>
            <a:ext cx="3203575" cy="307975"/>
          </a:xfrm>
        </p:spPr>
        <p:txBody>
          <a:bodyPr/>
          <a:lstStyle/>
          <a:p>
            <a:pPr eaLnBrk="1" hangingPunct="1"/>
            <a:r>
              <a:rPr lang="en-GB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Updated to July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">
            <a:extLst>
              <a:ext uri="{FF2B5EF4-FFF2-40B4-BE49-F238E27FC236}">
                <a16:creationId xmlns:a16="http://schemas.microsoft.com/office/drawing/2014/main" id="{693AF0C8-C02F-43D3-B77C-9C8031474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Production </a:t>
            </a:r>
            <a:r>
              <a:rPr lang="nb-NO" altLang="nb-NO" dirty="0" err="1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July</a:t>
            </a:r>
            <a:r>
              <a:rPr lang="nb-NO" altLang="nb-NO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2020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E588C75-4650-4B36-9110-182CE4179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556792"/>
            <a:ext cx="7992889" cy="3821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4">
            <a:extLst>
              <a:ext uri="{FF2B5EF4-FFF2-40B4-BE49-F238E27FC236}">
                <a16:creationId xmlns:a16="http://schemas.microsoft.com/office/drawing/2014/main" id="{71CA6A38-9847-44DA-BE9A-AA282F83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296863"/>
            <a:ext cx="7870825" cy="900112"/>
          </a:xfrm>
        </p:spPr>
        <p:txBody>
          <a:bodyPr/>
          <a:lstStyle/>
          <a:p>
            <a:pPr eaLnBrk="1" hangingPunct="1"/>
            <a:r>
              <a:rPr lang="en-GB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Oil production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02186"/>
              </p:ext>
            </p:extLst>
          </p:nvPr>
        </p:nvGraphicFramePr>
        <p:xfrm>
          <a:off x="567618" y="1268760"/>
          <a:ext cx="8027814" cy="5155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1">
            <a:extLst>
              <a:ext uri="{FF2B5EF4-FFF2-40B4-BE49-F238E27FC236}">
                <a16:creationId xmlns:a16="http://schemas.microsoft.com/office/drawing/2014/main" id="{8BE171A4-0B02-414E-B44B-ED6873C49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538" y="296863"/>
            <a:ext cx="7870825" cy="900112"/>
          </a:xfrm>
        </p:spPr>
        <p:txBody>
          <a:bodyPr/>
          <a:lstStyle/>
          <a:p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Liquid production 2020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307527"/>
              </p:ext>
            </p:extLst>
          </p:nvPr>
        </p:nvGraphicFramePr>
        <p:xfrm>
          <a:off x="395535" y="1340768"/>
          <a:ext cx="8219827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>
            <a:extLst>
              <a:ext uri="{FF2B5EF4-FFF2-40B4-BE49-F238E27FC236}">
                <a16:creationId xmlns:a16="http://schemas.microsoft.com/office/drawing/2014/main" id="{ED7C34C0-505B-46A9-80F2-CE6E006EE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331788"/>
            <a:ext cx="7870825" cy="900112"/>
          </a:xfrm>
        </p:spPr>
        <p:txBody>
          <a:bodyPr/>
          <a:lstStyle/>
          <a:p>
            <a:pPr eaLnBrk="1" hangingPunct="1"/>
            <a:r>
              <a:rPr lang="nb-NO" altLang="nb-NO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Gas production 2020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53712"/>
              </p:ext>
            </p:extLst>
          </p:nvPr>
        </p:nvGraphicFramePr>
        <p:xfrm>
          <a:off x="398605" y="1268760"/>
          <a:ext cx="7992888" cy="497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Lysark (bokmål)">
  <a:themeElements>
    <a:clrScheme name="OD Standard 2014">
      <a:dk1>
        <a:sysClr val="windowText" lastClr="000000"/>
      </a:dk1>
      <a:lt1>
        <a:sysClr val="window" lastClr="FFFFFF"/>
      </a:lt1>
      <a:dk2>
        <a:srgbClr val="004459"/>
      </a:dk2>
      <a:lt2>
        <a:srgbClr val="E5E4E0"/>
      </a:lt2>
      <a:accent1>
        <a:srgbClr val="BC4F07"/>
      </a:accent1>
      <a:accent2>
        <a:srgbClr val="F99B0C"/>
      </a:accent2>
      <a:accent3>
        <a:srgbClr val="26686D"/>
      </a:accent3>
      <a:accent4>
        <a:srgbClr val="568E14"/>
      </a:accent4>
      <a:accent5>
        <a:srgbClr val="54B7C6"/>
      </a:accent5>
      <a:accent6>
        <a:srgbClr val="CEA24E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ysark (engelsk).potx" id="{C2E5303F-18A0-485C-A734-C3C9AAFAD115}" vid="{6B655AF8-584E-4A55-9DD8-A03CDAC638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3B1A1E488B9B84394B71BFCA87C4769" ma:contentTypeVersion="10" ma:contentTypeDescription="Opprett et nytt dokument." ma:contentTypeScope="" ma:versionID="7e11159bee1b6660e09c490430961e13">
  <xsd:schema xmlns:xsd="http://www.w3.org/2001/XMLSchema" xmlns:xs="http://www.w3.org/2001/XMLSchema" xmlns:p="http://schemas.microsoft.com/office/2006/metadata/properties" xmlns:ns3="0d5c3087-156b-4c12-90db-3fdf05b7bd9e" targetNamespace="http://schemas.microsoft.com/office/2006/metadata/properties" ma:root="true" ma:fieldsID="1ae089bcc975c2bd1e258e064c4aa1bd" ns3:_="">
    <xsd:import namespace="0d5c3087-156b-4c12-90db-3fdf05b7bd9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5c3087-156b-4c12-90db-3fdf05b7bd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F2B81F-ED34-46C6-8DE4-D18E71368C8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d5c3087-156b-4c12-90db-3fdf05b7bd9e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CF598C-FB3C-494C-B4C9-B570F235A3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5c3087-156b-4c12-90db-3fdf05b7bd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644FF7C-C255-4B77-818D-63B198A165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Lysark (engelsk)</Template>
  <TotalTime>830</TotalTime>
  <Words>44</Words>
  <Application>Microsoft Office PowerPoint</Application>
  <PresentationFormat>Skjermfremvisning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Verdana</vt:lpstr>
      <vt:lpstr>Lysark (bokmål)</vt:lpstr>
      <vt:lpstr>Monthly Production from NCS 2020 compared with prognosis and 2019</vt:lpstr>
      <vt:lpstr>Production July 2020</vt:lpstr>
      <vt:lpstr>Oil production 2020</vt:lpstr>
      <vt:lpstr>Liquid production 2020</vt:lpstr>
      <vt:lpstr>Gas production 2020</vt:lpstr>
    </vt:vector>
  </TitlesOfParts>
  <Company>OD - PTIL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 Production from NCS 2016 compared with prognosis and 2015</dc:title>
  <dc:creator>Rovik Inger Margrethe</dc:creator>
  <cp:lastModifiedBy>Bjørøen Arne</cp:lastModifiedBy>
  <cp:revision>100</cp:revision>
  <dcterms:created xsi:type="dcterms:W3CDTF">2016-05-19T11:45:21Z</dcterms:created>
  <dcterms:modified xsi:type="dcterms:W3CDTF">2020-08-21T09:28:13Z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0x01010093B1A1E488B9B84394B71BFCA87C4769</vt:lpwstr>
  </property>
</Properties>
</file>